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sldIdLst>
    <p:sldId id="273" r:id="rId6"/>
    <p:sldId id="302" r:id="rId7"/>
    <p:sldId id="277" r:id="rId8"/>
    <p:sldId id="278" r:id="rId9"/>
    <p:sldId id="301" r:id="rId10"/>
    <p:sldId id="308" r:id="rId11"/>
    <p:sldId id="312" r:id="rId12"/>
    <p:sldId id="313" r:id="rId13"/>
    <p:sldId id="314" r:id="rId14"/>
    <p:sldId id="315" r:id="rId15"/>
    <p:sldId id="310" r:id="rId16"/>
    <p:sldId id="290" r:id="rId17"/>
    <p:sldId id="317" r:id="rId18"/>
    <p:sldId id="291" r:id="rId19"/>
    <p:sldId id="316" r:id="rId20"/>
    <p:sldId id="292" r:id="rId21"/>
    <p:sldId id="293" r:id="rId22"/>
    <p:sldId id="294" r:id="rId23"/>
    <p:sldId id="295" r:id="rId24"/>
    <p:sldId id="296" r:id="rId25"/>
    <p:sldId id="299"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57"/>
    <a:srgbClr val="0054A4"/>
    <a:srgbClr val="BCBEC0"/>
    <a:srgbClr val="E6E7E8"/>
    <a:srgbClr val="00632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90" d="100"/>
          <a:sy n="90" d="100"/>
        </p:scale>
        <p:origin x="-1238" y="-5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02/02/2017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b="0" dirty="0"/>
          </a:p>
        </p:txBody>
      </p:sp>
      <p:sp>
        <p:nvSpPr>
          <p:cNvPr id="3" name="Subtitle 2"/>
          <p:cNvSpPr>
            <a:spLocks noGrp="1"/>
          </p:cNvSpPr>
          <p:nvPr>
            <p:ph type="subTitle" idx="1"/>
          </p:nvPr>
        </p:nvSpPr>
        <p:spPr>
          <a:xfrm>
            <a:off x="401547" y="914400"/>
            <a:ext cx="8305800" cy="533400"/>
          </a:xfrm>
        </p:spPr>
        <p:txBody>
          <a:bodyPr>
            <a:normAutofit lnSpcReduction="10000"/>
          </a:bodyPr>
          <a:lstStyle/>
          <a:p>
            <a:r>
              <a:rPr lang="en-US" b="1" dirty="0" smtClean="0">
                <a:solidFill>
                  <a:schemeClr val="tx1"/>
                </a:solidFill>
              </a:rPr>
              <a:t>Washoe County Board of Adjustment</a:t>
            </a:r>
          </a:p>
        </p:txBody>
      </p:sp>
      <p:sp>
        <p:nvSpPr>
          <p:cNvPr id="28" name="TextBox 27"/>
          <p:cNvSpPr txBox="1"/>
          <p:nvPr/>
        </p:nvSpPr>
        <p:spPr>
          <a:xfrm>
            <a:off x="1143000" y="152400"/>
            <a:ext cx="8002438" cy="707886"/>
          </a:xfrm>
          <a:prstGeom prst="rect">
            <a:avLst/>
          </a:prstGeom>
          <a:noFill/>
        </p:spPr>
        <p:txBody>
          <a:bodyPr wrap="square" rtlCol="0">
            <a:spAutoFit/>
          </a:bodyPr>
          <a:lstStyle/>
          <a:p>
            <a:r>
              <a:rPr lang="en-US" sz="4000" b="1" dirty="0" smtClean="0">
                <a:solidFill>
                  <a:schemeClr val="bg1"/>
                </a:solidFill>
              </a:rPr>
              <a:t>WPVAR16-0001 </a:t>
            </a:r>
            <a:r>
              <a:rPr lang="en-US" sz="3200" b="1" dirty="0" smtClean="0">
                <a:solidFill>
                  <a:schemeClr val="bg1"/>
                </a:solidFill>
              </a:rPr>
              <a:t>(Meyer-</a:t>
            </a:r>
            <a:r>
              <a:rPr lang="en-US" sz="3200" b="1" dirty="0" err="1" smtClean="0">
                <a:solidFill>
                  <a:schemeClr val="bg1"/>
                </a:solidFill>
              </a:rPr>
              <a:t>McSherry</a:t>
            </a:r>
            <a:r>
              <a:rPr lang="en-US" sz="3200" b="1" dirty="0" smtClean="0">
                <a:solidFill>
                  <a:schemeClr val="bg1"/>
                </a:solidFill>
              </a:rPr>
              <a:t>)</a:t>
            </a:r>
            <a:endParaRPr lang="en-US" sz="3200" b="1" dirty="0">
              <a:solidFill>
                <a:schemeClr val="bg1"/>
              </a:solidFill>
            </a:endParaRPr>
          </a:p>
        </p:txBody>
      </p:sp>
      <p:sp>
        <p:nvSpPr>
          <p:cNvPr id="15" name="Subtitle 2"/>
          <p:cNvSpPr txBox="1">
            <a:spLocks/>
          </p:cNvSpPr>
          <p:nvPr/>
        </p:nvSpPr>
        <p:spPr>
          <a:xfrm>
            <a:off x="3040268" y="5486400"/>
            <a:ext cx="3028361" cy="533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solidFill>
                  <a:schemeClr val="tx1"/>
                </a:solidFill>
              </a:rPr>
              <a:t>February 2, 2017</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851" b="12128"/>
          <a:stretch/>
        </p:blipFill>
        <p:spPr>
          <a:xfrm>
            <a:off x="1076055" y="1413872"/>
            <a:ext cx="6956785" cy="4072528"/>
          </a:xfrm>
          <a:prstGeom prst="rect">
            <a:avLst/>
          </a:prstGeom>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Analysis</a:t>
            </a:r>
            <a:endParaRPr lang="en-US" sz="4400" b="1" dirty="0">
              <a:solidFill>
                <a:schemeClr val="bg1"/>
              </a:solidFill>
            </a:endParaRPr>
          </a:p>
        </p:txBody>
      </p:sp>
      <p:sp>
        <p:nvSpPr>
          <p:cNvPr id="7" name="TextBox 6"/>
          <p:cNvSpPr txBox="1"/>
          <p:nvPr/>
        </p:nvSpPr>
        <p:spPr>
          <a:xfrm>
            <a:off x="457200" y="1192709"/>
            <a:ext cx="8305800" cy="4154984"/>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The parcel is not exceptionally narrow, but is extremely sloped (over 40% grade)</a:t>
            </a:r>
          </a:p>
          <a:p>
            <a:pPr marL="342900" lvl="0" indent="-342900">
              <a:spcBef>
                <a:spcPct val="20000"/>
              </a:spcBef>
              <a:buFont typeface="Wingdings" pitchFamily="2" charset="2"/>
              <a:buChar char="§"/>
            </a:pPr>
            <a:r>
              <a:rPr lang="en-US" sz="3000" b="1" dirty="0" smtClean="0"/>
              <a:t>Existing 552 </a:t>
            </a:r>
            <a:r>
              <a:rPr lang="en-US" sz="3000" b="1" dirty="0" err="1" smtClean="0"/>
              <a:t>s.f.</a:t>
            </a:r>
            <a:r>
              <a:rPr lang="en-US" sz="3000" b="1" dirty="0" smtClean="0"/>
              <a:t> residence built in 1966 is already within the front yard setback (approx. 18 feet)</a:t>
            </a:r>
          </a:p>
          <a:p>
            <a:pPr marL="342900" lvl="0" indent="-342900">
              <a:spcBef>
                <a:spcPct val="20000"/>
              </a:spcBef>
              <a:buFont typeface="Wingdings" pitchFamily="2" charset="2"/>
              <a:buChar char="§"/>
            </a:pPr>
            <a:r>
              <a:rPr lang="en-US" sz="3000" b="1" dirty="0" smtClean="0"/>
              <a:t>Currently no garage</a:t>
            </a:r>
          </a:p>
          <a:p>
            <a:pPr marL="342900" lvl="0" indent="-342900">
              <a:spcBef>
                <a:spcPct val="20000"/>
              </a:spcBef>
              <a:buFont typeface="Wingdings" pitchFamily="2" charset="2"/>
              <a:buChar char="§"/>
            </a:pPr>
            <a:r>
              <a:rPr lang="en-US" sz="3000" b="1" dirty="0" smtClean="0"/>
              <a:t>On street parking is very limited</a:t>
            </a:r>
          </a:p>
          <a:p>
            <a:pPr marL="342900" lvl="0" indent="-342900">
              <a:spcBef>
                <a:spcPct val="20000"/>
              </a:spcBef>
              <a:buFont typeface="Wingdings" pitchFamily="2" charset="2"/>
              <a:buChar char="§"/>
            </a:pPr>
            <a:r>
              <a:rPr lang="en-US" sz="3000" b="1" dirty="0" smtClean="0"/>
              <a:t>Most of the houses on the down sloping side of Tuscarora are built into the front yard setback</a:t>
            </a:r>
          </a:p>
        </p:txBody>
      </p:sp>
    </p:spTree>
    <p:extLst>
      <p:ext uri="{BB962C8B-B14F-4D97-AF65-F5344CB8AC3E}">
        <p14:creationId xmlns:p14="http://schemas.microsoft.com/office/powerpoint/2010/main" val="4149953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Analysis</a:t>
            </a:r>
            <a:endParaRPr lang="en-US" sz="4400" b="1" dirty="0">
              <a:solidFill>
                <a:schemeClr val="bg1"/>
              </a:solidFill>
            </a:endParaRPr>
          </a:p>
        </p:txBody>
      </p:sp>
      <p:sp>
        <p:nvSpPr>
          <p:cNvPr id="7" name="TextBox 6"/>
          <p:cNvSpPr txBox="1"/>
          <p:nvPr/>
        </p:nvSpPr>
        <p:spPr>
          <a:xfrm>
            <a:off x="550333" y="1143000"/>
            <a:ext cx="8229600" cy="4265783"/>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Special circumstances exist (topography, tree)</a:t>
            </a:r>
          </a:p>
          <a:p>
            <a:pPr marL="342900" lvl="0" indent="-342900">
              <a:spcBef>
                <a:spcPct val="20000"/>
              </a:spcBef>
              <a:buFont typeface="Wingdings" pitchFamily="2" charset="2"/>
              <a:buChar char="§"/>
            </a:pPr>
            <a:r>
              <a:rPr lang="en-US" sz="3000" b="1" dirty="0" smtClean="0"/>
              <a:t>No </a:t>
            </a:r>
            <a:r>
              <a:rPr lang="en-US" sz="3000" b="1" dirty="0"/>
              <a:t>detriment to the public </a:t>
            </a:r>
            <a:r>
              <a:rPr lang="en-US" sz="3000" b="1" dirty="0" smtClean="0"/>
              <a:t>good:</a:t>
            </a:r>
          </a:p>
          <a:p>
            <a:pPr marL="914400" lvl="1" indent="-457200">
              <a:spcBef>
                <a:spcPct val="20000"/>
              </a:spcBef>
              <a:buFont typeface="Wingdings" panose="05000000000000000000" pitchFamily="2" charset="2"/>
              <a:buChar char="Ø"/>
            </a:pPr>
            <a:r>
              <a:rPr lang="en-US" sz="2800" b="1" dirty="0"/>
              <a:t>U</a:t>
            </a:r>
            <a:r>
              <a:rPr lang="en-US" sz="2800" b="1" dirty="0" smtClean="0"/>
              <a:t>pslope </a:t>
            </a:r>
            <a:r>
              <a:rPr lang="en-US" sz="2800" b="1" dirty="0"/>
              <a:t>property </a:t>
            </a:r>
            <a:r>
              <a:rPr lang="en-US" sz="2800" b="1" dirty="0" smtClean="0"/>
              <a:t>views</a:t>
            </a:r>
          </a:p>
          <a:p>
            <a:pPr marL="914400" lvl="1" indent="-457200">
              <a:spcBef>
                <a:spcPct val="20000"/>
              </a:spcBef>
              <a:buFont typeface="Wingdings" panose="05000000000000000000" pitchFamily="2" charset="2"/>
              <a:buChar char="Ø"/>
            </a:pPr>
            <a:r>
              <a:rPr lang="en-US" sz="2800" b="1" dirty="0" smtClean="0"/>
              <a:t>Provide </a:t>
            </a:r>
            <a:r>
              <a:rPr lang="en-US" sz="2800" b="1" dirty="0"/>
              <a:t>o</a:t>
            </a:r>
            <a:r>
              <a:rPr lang="en-US" sz="2800" b="1" dirty="0" smtClean="0"/>
              <a:t>ff street parking </a:t>
            </a:r>
            <a:endParaRPr lang="en-US" sz="2800" b="1" dirty="0"/>
          </a:p>
          <a:p>
            <a:pPr marL="342900" lvl="0" indent="-342900">
              <a:spcBef>
                <a:spcPct val="20000"/>
              </a:spcBef>
              <a:buFont typeface="Wingdings" pitchFamily="2" charset="2"/>
              <a:buChar char="§"/>
            </a:pPr>
            <a:r>
              <a:rPr lang="en-US" sz="3000" b="1" dirty="0"/>
              <a:t>No grant of special privileges – </a:t>
            </a:r>
            <a:r>
              <a:rPr lang="en-US" sz="3000" b="1" dirty="0" smtClean="0"/>
              <a:t>similar adjacent </a:t>
            </a:r>
            <a:r>
              <a:rPr lang="en-US" sz="3000" b="1" dirty="0"/>
              <a:t>properties and setback </a:t>
            </a:r>
            <a:r>
              <a:rPr lang="en-US" sz="3000" b="1" dirty="0" smtClean="0"/>
              <a:t>relief, exist. house</a:t>
            </a:r>
            <a:endParaRPr lang="en-US" sz="3000" b="1" dirty="0"/>
          </a:p>
          <a:p>
            <a:pPr marL="342900" lvl="0" indent="-342900">
              <a:spcBef>
                <a:spcPct val="20000"/>
              </a:spcBef>
              <a:buFont typeface="Wingdings" pitchFamily="2" charset="2"/>
              <a:buChar char="§"/>
            </a:pPr>
            <a:r>
              <a:rPr lang="en-US" sz="3000" b="1" dirty="0"/>
              <a:t>Proposed use is authorized</a:t>
            </a:r>
          </a:p>
          <a:p>
            <a:pPr marL="342900" lvl="0" indent="-342900">
              <a:spcBef>
                <a:spcPct val="20000"/>
              </a:spcBef>
              <a:buFont typeface="Wingdings" pitchFamily="2" charset="2"/>
              <a:buChar char="§"/>
            </a:pPr>
            <a:endParaRPr lang="en-US" sz="3000" b="1" dirty="0" smtClean="0"/>
          </a:p>
        </p:txBody>
      </p:sp>
    </p:spTree>
    <p:extLst>
      <p:ext uri="{BB962C8B-B14F-4D97-AF65-F5344CB8AC3E}">
        <p14:creationId xmlns:p14="http://schemas.microsoft.com/office/powerpoint/2010/main" val="3182870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Reviewing Agencies</a:t>
            </a:r>
            <a:endParaRPr lang="en-US" sz="4400" b="1" dirty="0">
              <a:solidFill>
                <a:schemeClr val="bg1"/>
              </a:solidFill>
            </a:endParaRPr>
          </a:p>
        </p:txBody>
      </p:sp>
      <p:sp>
        <p:nvSpPr>
          <p:cNvPr id="7" name="TextBox 6"/>
          <p:cNvSpPr txBox="1"/>
          <p:nvPr/>
        </p:nvSpPr>
        <p:spPr>
          <a:xfrm>
            <a:off x="523875" y="1066800"/>
            <a:ext cx="8305800" cy="5167568"/>
          </a:xfrm>
          <a:prstGeom prst="rect">
            <a:avLst/>
          </a:prstGeom>
          <a:noFill/>
        </p:spPr>
        <p:txBody>
          <a:bodyPr wrap="square" rtlCol="0">
            <a:spAutoFit/>
          </a:bodyPr>
          <a:lstStyle/>
          <a:p>
            <a:pPr marL="457200" marR="0" lvl="0" indent="-457200" algn="just" hangingPunct="0">
              <a:spcBef>
                <a:spcPts val="600"/>
              </a:spcBef>
              <a:spcAft>
                <a:spcPts val="600"/>
              </a:spcAft>
              <a:buFont typeface="Wingdings" panose="05000000000000000000" pitchFamily="2" charset="2"/>
              <a:buChar char="§"/>
              <a:tabLst>
                <a:tab pos="685800" algn="l"/>
                <a:tab pos="1371600" algn="l"/>
              </a:tabLst>
            </a:pPr>
            <a:r>
              <a:rPr lang="en-US" sz="2400" b="1" dirty="0">
                <a:ea typeface="Times New Roman"/>
                <a:cs typeface="Arial"/>
              </a:rPr>
              <a:t>Washoe County Community Services </a:t>
            </a:r>
            <a:r>
              <a:rPr lang="en-US" sz="2400" b="1" dirty="0" smtClean="0">
                <a:ea typeface="Times New Roman"/>
                <a:cs typeface="Arial"/>
              </a:rPr>
              <a:t>Department</a:t>
            </a:r>
            <a:endParaRPr lang="en-US" sz="2400" b="1" dirty="0" smtClean="0">
              <a:ea typeface="Times New Roman"/>
              <a:cs typeface="Times New Roman"/>
            </a:endParaRPr>
          </a:p>
          <a:p>
            <a:pPr marL="914400" lvl="1" indent="-457200" algn="just" hangingPunct="0">
              <a:spcBef>
                <a:spcPts val="600"/>
              </a:spcBef>
              <a:spcAft>
                <a:spcPts val="600"/>
              </a:spcAft>
              <a:buFont typeface="Wingdings" panose="05000000000000000000" pitchFamily="2" charset="2"/>
              <a:buChar char="Ø"/>
              <a:tabLst>
                <a:tab pos="685800" algn="l"/>
                <a:tab pos="1371600" algn="l"/>
              </a:tabLst>
            </a:pPr>
            <a:r>
              <a:rPr lang="en-US" sz="2400" b="1" dirty="0" smtClean="0">
                <a:ea typeface="Times New Roman"/>
                <a:cs typeface="Arial"/>
              </a:rPr>
              <a:t>Planning </a:t>
            </a:r>
            <a:r>
              <a:rPr lang="en-US" sz="2400" b="1" dirty="0">
                <a:ea typeface="Times New Roman"/>
                <a:cs typeface="Arial"/>
              </a:rPr>
              <a:t>and Development </a:t>
            </a:r>
            <a:r>
              <a:rPr lang="en-US" sz="2400" b="1" dirty="0" smtClean="0">
                <a:ea typeface="Times New Roman"/>
                <a:cs typeface="Arial"/>
              </a:rPr>
              <a:t>Division</a:t>
            </a:r>
            <a:endParaRPr lang="en-US" sz="2400" b="1" dirty="0" smtClean="0">
              <a:ea typeface="Times New Roman"/>
              <a:cs typeface="Times New Roman"/>
            </a:endParaRPr>
          </a:p>
          <a:p>
            <a:pPr marL="914400" lvl="1" indent="-457200" algn="just" hangingPunct="0">
              <a:spcBef>
                <a:spcPts val="600"/>
              </a:spcBef>
              <a:spcAft>
                <a:spcPts val="600"/>
              </a:spcAft>
              <a:buFont typeface="Wingdings" panose="05000000000000000000" pitchFamily="2" charset="2"/>
              <a:buChar char="Ø"/>
              <a:tabLst>
                <a:tab pos="685800" algn="l"/>
                <a:tab pos="1371600" algn="l"/>
              </a:tabLst>
            </a:pPr>
            <a:r>
              <a:rPr lang="en-US" sz="2400" b="1" dirty="0" smtClean="0">
                <a:ea typeface="Times New Roman"/>
                <a:cs typeface="Arial"/>
              </a:rPr>
              <a:t>Engineering </a:t>
            </a:r>
            <a:r>
              <a:rPr lang="en-US" sz="2400" b="1" dirty="0">
                <a:ea typeface="Times New Roman"/>
                <a:cs typeface="Arial"/>
              </a:rPr>
              <a:t>and Capital Projects Division</a:t>
            </a:r>
            <a:endParaRPr lang="en-US" sz="2400" b="1" dirty="0">
              <a:ea typeface="Times New Roman"/>
              <a:cs typeface="Times New Roman"/>
            </a:endParaRPr>
          </a:p>
          <a:p>
            <a:pPr marL="1143000" marR="0" lvl="2" indent="-228600" algn="just" hangingPunct="0">
              <a:spcBef>
                <a:spcPts val="600"/>
              </a:spcBef>
              <a:spcAft>
                <a:spcPts val="600"/>
              </a:spcAft>
              <a:buFont typeface="Wingdings"/>
              <a:buChar char=""/>
              <a:tabLst>
                <a:tab pos="1371600" algn="l"/>
              </a:tabLst>
            </a:pPr>
            <a:r>
              <a:rPr lang="en-US" sz="2400" b="1" dirty="0">
                <a:ea typeface="Times New Roman"/>
                <a:cs typeface="Arial"/>
              </a:rPr>
              <a:t>Land Development</a:t>
            </a:r>
            <a:endParaRPr lang="en-US" sz="2400" b="1" dirty="0">
              <a:ea typeface="Times New Roman"/>
              <a:cs typeface="Times New Roman"/>
            </a:endParaRPr>
          </a:p>
          <a:p>
            <a:pPr marL="1143000" marR="0" lvl="2" indent="-228600" algn="just" hangingPunct="0">
              <a:spcBef>
                <a:spcPts val="600"/>
              </a:spcBef>
              <a:spcAft>
                <a:spcPts val="600"/>
              </a:spcAft>
              <a:buFont typeface="Wingdings"/>
              <a:buChar char=""/>
              <a:tabLst>
                <a:tab pos="1371600" algn="l"/>
              </a:tabLst>
            </a:pPr>
            <a:r>
              <a:rPr lang="en-US" sz="2400" b="1" dirty="0">
                <a:ea typeface="Times New Roman"/>
                <a:cs typeface="Arial"/>
              </a:rPr>
              <a:t>Roads</a:t>
            </a:r>
            <a:endParaRPr lang="en-US" sz="2400" b="1" dirty="0">
              <a:ea typeface="Times New Roman"/>
              <a:cs typeface="Times New Roman"/>
            </a:endParaRPr>
          </a:p>
          <a:p>
            <a:pPr marL="1143000" marR="0" lvl="2" indent="-228600" algn="just" hangingPunct="0">
              <a:spcBef>
                <a:spcPts val="600"/>
              </a:spcBef>
              <a:spcAft>
                <a:spcPts val="600"/>
              </a:spcAft>
              <a:buFont typeface="Wingdings"/>
              <a:buChar char=""/>
              <a:tabLst>
                <a:tab pos="1371600" algn="l"/>
              </a:tabLst>
            </a:pPr>
            <a:r>
              <a:rPr lang="en-US" sz="2400" b="1" dirty="0">
                <a:ea typeface="Times New Roman"/>
                <a:cs typeface="Arial"/>
              </a:rPr>
              <a:t>Traffic</a:t>
            </a:r>
            <a:endParaRPr lang="en-US" sz="2400" b="1" dirty="0">
              <a:ea typeface="Times New Roman"/>
              <a:cs typeface="Times New Roman"/>
            </a:endParaRPr>
          </a:p>
          <a:p>
            <a:pPr marL="457200" marR="0" lvl="0" indent="-457200" algn="just" hangingPunct="0">
              <a:spcBef>
                <a:spcPts val="600"/>
              </a:spcBef>
              <a:spcAft>
                <a:spcPts val="600"/>
              </a:spcAft>
              <a:buFont typeface="Wingdings" panose="05000000000000000000" pitchFamily="2" charset="2"/>
              <a:buChar char="§"/>
              <a:tabLst>
                <a:tab pos="685800" algn="l"/>
                <a:tab pos="1371600" algn="l"/>
              </a:tabLst>
            </a:pPr>
            <a:r>
              <a:rPr lang="en-US" sz="2400" b="1" dirty="0">
                <a:ea typeface="Times New Roman"/>
                <a:cs typeface="Arial"/>
              </a:rPr>
              <a:t>North Lake Tahoe Fire Protection District</a:t>
            </a:r>
            <a:endParaRPr lang="en-US" sz="2400" b="1" dirty="0">
              <a:ea typeface="Times New Roman"/>
              <a:cs typeface="Times New Roman"/>
            </a:endParaRPr>
          </a:p>
          <a:p>
            <a:pPr marL="457200" marR="0" lvl="0" indent="-457200" algn="just" hangingPunct="0">
              <a:spcBef>
                <a:spcPts val="600"/>
              </a:spcBef>
              <a:spcAft>
                <a:spcPts val="600"/>
              </a:spcAft>
              <a:buFont typeface="Wingdings" panose="05000000000000000000" pitchFamily="2" charset="2"/>
              <a:buChar char="§"/>
              <a:tabLst>
                <a:tab pos="685800" algn="l"/>
                <a:tab pos="1371600" algn="l"/>
              </a:tabLst>
            </a:pPr>
            <a:r>
              <a:rPr lang="en-US" sz="2400" b="1" dirty="0">
                <a:ea typeface="Times New Roman"/>
                <a:cs typeface="Arial"/>
              </a:rPr>
              <a:t>Incline Village General Improvement District </a:t>
            </a:r>
            <a:endParaRPr lang="en-US" sz="2400" b="1" dirty="0">
              <a:ea typeface="Times New Roman"/>
              <a:cs typeface="Times New Roman"/>
            </a:endParaRPr>
          </a:p>
          <a:p>
            <a:pPr marL="457200" marR="0" lvl="0" indent="-457200" algn="just" hangingPunct="0">
              <a:spcBef>
                <a:spcPts val="600"/>
              </a:spcBef>
              <a:spcAft>
                <a:spcPts val="600"/>
              </a:spcAft>
              <a:buFont typeface="Wingdings" panose="05000000000000000000" pitchFamily="2" charset="2"/>
              <a:buChar char="§"/>
              <a:tabLst>
                <a:tab pos="685800" algn="l"/>
                <a:tab pos="1371600" algn="l"/>
              </a:tabLst>
            </a:pPr>
            <a:r>
              <a:rPr lang="en-US" sz="2400" b="1" dirty="0">
                <a:ea typeface="Times New Roman"/>
                <a:cs typeface="Arial"/>
              </a:rPr>
              <a:t>Regional Transportation Commission</a:t>
            </a:r>
            <a:endParaRPr lang="en-US" sz="2400" b="1" dirty="0">
              <a:ea typeface="Times New Roman"/>
              <a:cs typeface="Times New Roman"/>
            </a:endParaRPr>
          </a:p>
          <a:p>
            <a:pPr marL="342900" lvl="0" indent="-342900">
              <a:spcBef>
                <a:spcPct val="20000"/>
              </a:spcBef>
              <a:buFont typeface="Wingdings" pitchFamily="2" charset="2"/>
              <a:buChar char="§"/>
            </a:pPr>
            <a:endParaRPr lang="en-US" sz="2400" b="1" dirty="0" smtClean="0"/>
          </a:p>
        </p:txBody>
      </p:sp>
    </p:spTree>
    <p:extLst>
      <p:ext uri="{BB962C8B-B14F-4D97-AF65-F5344CB8AC3E}">
        <p14:creationId xmlns:p14="http://schemas.microsoft.com/office/powerpoint/2010/main" val="1754731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Reviewing Agencies</a:t>
            </a:r>
            <a:endParaRPr lang="en-US" sz="4400" b="1" dirty="0">
              <a:solidFill>
                <a:schemeClr val="bg1"/>
              </a:solidFill>
            </a:endParaRPr>
          </a:p>
        </p:txBody>
      </p:sp>
      <p:sp>
        <p:nvSpPr>
          <p:cNvPr id="7" name="TextBox 6"/>
          <p:cNvSpPr txBox="1"/>
          <p:nvPr/>
        </p:nvSpPr>
        <p:spPr>
          <a:xfrm>
            <a:off x="523875" y="1150761"/>
            <a:ext cx="8305800" cy="4444294"/>
          </a:xfrm>
          <a:prstGeom prst="rect">
            <a:avLst/>
          </a:prstGeom>
          <a:noFill/>
        </p:spPr>
        <p:txBody>
          <a:bodyPr wrap="square" rtlCol="0">
            <a:spAutoFit/>
          </a:bodyPr>
          <a:lstStyle/>
          <a:p>
            <a:pPr marL="342900" lvl="0" indent="-342900">
              <a:spcBef>
                <a:spcPct val="20000"/>
              </a:spcBef>
              <a:buFont typeface="Wingdings" pitchFamily="2" charset="2"/>
              <a:buChar char="§"/>
            </a:pPr>
            <a:r>
              <a:rPr lang="en-US" sz="2800" b="1" dirty="0" smtClean="0"/>
              <a:t>3 out </a:t>
            </a:r>
            <a:r>
              <a:rPr lang="en-US" sz="2800" b="1" dirty="0"/>
              <a:t>o</a:t>
            </a:r>
            <a:r>
              <a:rPr lang="en-US" sz="2800" b="1" dirty="0" smtClean="0"/>
              <a:t>f the 7 reviewing agencies noticed requested conditions of approval:</a:t>
            </a:r>
          </a:p>
          <a:p>
            <a:pPr marL="742950" lvl="1" indent="-285750">
              <a:spcBef>
                <a:spcPct val="20000"/>
              </a:spcBef>
              <a:buFont typeface="Arial" pitchFamily="34" charset="0"/>
              <a:buChar char="–"/>
            </a:pPr>
            <a:r>
              <a:rPr lang="en-US" sz="2800" b="1" dirty="0" smtClean="0"/>
              <a:t>Planning and Development</a:t>
            </a:r>
          </a:p>
          <a:p>
            <a:pPr marL="742950" lvl="1" indent="-285750">
              <a:spcBef>
                <a:spcPct val="20000"/>
              </a:spcBef>
              <a:buFont typeface="Arial" pitchFamily="34" charset="0"/>
              <a:buChar char="–"/>
            </a:pPr>
            <a:r>
              <a:rPr lang="en-US" sz="2800" b="1" dirty="0" smtClean="0"/>
              <a:t>Engineering and Capitol Projects Division, Land Development</a:t>
            </a:r>
          </a:p>
          <a:p>
            <a:pPr marL="742950" lvl="1" indent="-285750">
              <a:spcBef>
                <a:spcPct val="20000"/>
              </a:spcBef>
              <a:buFont typeface="Arial" pitchFamily="34" charset="0"/>
              <a:buChar char="–"/>
            </a:pPr>
            <a:r>
              <a:rPr lang="en-US" sz="2800" b="1" dirty="0"/>
              <a:t>Engineering and Capitol Projects Division, </a:t>
            </a:r>
            <a:r>
              <a:rPr lang="en-US" sz="2800" b="1" dirty="0" smtClean="0"/>
              <a:t>Traffic Engineering</a:t>
            </a:r>
            <a:endParaRPr lang="en-US" sz="2800" b="1" dirty="0"/>
          </a:p>
          <a:p>
            <a:pPr marL="457200" indent="-457200">
              <a:spcBef>
                <a:spcPct val="20000"/>
              </a:spcBef>
              <a:buFont typeface="Wingdings" panose="05000000000000000000" pitchFamily="2" charset="2"/>
              <a:buChar char="§"/>
            </a:pPr>
            <a:r>
              <a:rPr lang="en-US" sz="2800" b="1" dirty="0" smtClean="0"/>
              <a:t>See Exhibit A of the staff report for the recommended conditions of approval</a:t>
            </a:r>
          </a:p>
        </p:txBody>
      </p:sp>
    </p:spTree>
    <p:extLst>
      <p:ext uri="{BB962C8B-B14F-4D97-AF65-F5344CB8AC3E}">
        <p14:creationId xmlns:p14="http://schemas.microsoft.com/office/powerpoint/2010/main" val="565831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646331"/>
          </a:xfrm>
          <a:prstGeom prst="rect">
            <a:avLst/>
          </a:prstGeom>
          <a:noFill/>
        </p:spPr>
        <p:txBody>
          <a:bodyPr wrap="square" rtlCol="0">
            <a:spAutoFit/>
          </a:bodyPr>
          <a:lstStyle/>
          <a:p>
            <a:r>
              <a:rPr lang="en-US" sz="3600" b="1" dirty="0" smtClean="0">
                <a:solidFill>
                  <a:schemeClr val="bg1"/>
                </a:solidFill>
              </a:rPr>
              <a:t>Citizen Advisory Board</a:t>
            </a:r>
            <a:endParaRPr lang="en-US" sz="3600" b="1" dirty="0">
              <a:solidFill>
                <a:schemeClr val="bg1"/>
              </a:solidFill>
            </a:endParaRPr>
          </a:p>
        </p:txBody>
      </p:sp>
      <p:sp>
        <p:nvSpPr>
          <p:cNvPr id="7" name="TextBox 6"/>
          <p:cNvSpPr txBox="1"/>
          <p:nvPr/>
        </p:nvSpPr>
        <p:spPr>
          <a:xfrm>
            <a:off x="457200" y="1219199"/>
            <a:ext cx="8382000" cy="3508653"/>
          </a:xfrm>
          <a:prstGeom prst="rect">
            <a:avLst/>
          </a:prstGeom>
          <a:noFill/>
        </p:spPr>
        <p:txBody>
          <a:bodyPr wrap="square" rtlCol="0">
            <a:spAutoFit/>
          </a:bodyPr>
          <a:lstStyle/>
          <a:p>
            <a:pPr marL="342900" indent="-342900">
              <a:spcBef>
                <a:spcPct val="20000"/>
              </a:spcBef>
              <a:buFont typeface="Wingdings" pitchFamily="2" charset="2"/>
              <a:buChar char="§"/>
            </a:pPr>
            <a:r>
              <a:rPr lang="en-US" sz="3000" b="1" dirty="0" smtClean="0"/>
              <a:t>The Incline Village/Crystal Bay </a:t>
            </a:r>
            <a:r>
              <a:rPr lang="en-US" sz="3000" b="1" dirty="0"/>
              <a:t>Citizen Advisory Board </a:t>
            </a:r>
            <a:r>
              <a:rPr lang="en-US" sz="3000" b="1" dirty="0" smtClean="0"/>
              <a:t>does not meet in the winter and therefore did not review the application</a:t>
            </a:r>
          </a:p>
          <a:p>
            <a:pPr marL="342900" indent="-342900">
              <a:spcBef>
                <a:spcPct val="20000"/>
              </a:spcBef>
              <a:buFont typeface="Wingdings" pitchFamily="2" charset="2"/>
              <a:buChar char="§"/>
            </a:pPr>
            <a:r>
              <a:rPr lang="en-US" sz="3000" b="1" dirty="0" smtClean="0"/>
              <a:t>The CAB was sent a copy of the application for comment</a:t>
            </a:r>
          </a:p>
          <a:p>
            <a:pPr marL="342900" indent="-342900">
              <a:spcBef>
                <a:spcPct val="20000"/>
              </a:spcBef>
              <a:buFont typeface="Wingdings" pitchFamily="2" charset="2"/>
              <a:buChar char="§"/>
            </a:pPr>
            <a:r>
              <a:rPr lang="en-US" sz="3000" b="1" dirty="0" smtClean="0"/>
              <a:t>Staff has not received any comments from CAB members</a:t>
            </a:r>
          </a:p>
        </p:txBody>
      </p:sp>
    </p:spTree>
    <p:extLst>
      <p:ext uri="{BB962C8B-B14F-4D97-AF65-F5344CB8AC3E}">
        <p14:creationId xmlns:p14="http://schemas.microsoft.com/office/powerpoint/2010/main" val="3225312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646331"/>
          </a:xfrm>
          <a:prstGeom prst="rect">
            <a:avLst/>
          </a:prstGeom>
          <a:noFill/>
        </p:spPr>
        <p:txBody>
          <a:bodyPr wrap="square" rtlCol="0">
            <a:spAutoFit/>
          </a:bodyPr>
          <a:lstStyle/>
          <a:p>
            <a:r>
              <a:rPr lang="en-US" sz="3600" b="1" dirty="0" smtClean="0">
                <a:solidFill>
                  <a:schemeClr val="bg1"/>
                </a:solidFill>
              </a:rPr>
              <a:t>Public Comment</a:t>
            </a:r>
            <a:endParaRPr lang="en-US" sz="3600" b="1" dirty="0">
              <a:solidFill>
                <a:schemeClr val="bg1"/>
              </a:solidFill>
            </a:endParaRPr>
          </a:p>
        </p:txBody>
      </p:sp>
      <p:sp>
        <p:nvSpPr>
          <p:cNvPr id="7" name="TextBox 6"/>
          <p:cNvSpPr txBox="1"/>
          <p:nvPr/>
        </p:nvSpPr>
        <p:spPr>
          <a:xfrm>
            <a:off x="457200" y="1219199"/>
            <a:ext cx="8382000" cy="4985980"/>
          </a:xfrm>
          <a:prstGeom prst="rect">
            <a:avLst/>
          </a:prstGeom>
          <a:noFill/>
        </p:spPr>
        <p:txBody>
          <a:bodyPr wrap="square" rtlCol="0">
            <a:spAutoFit/>
          </a:bodyPr>
          <a:lstStyle/>
          <a:p>
            <a:pPr marL="342900" indent="-342900">
              <a:spcBef>
                <a:spcPct val="20000"/>
              </a:spcBef>
              <a:buFont typeface="Wingdings" pitchFamily="2" charset="2"/>
              <a:buChar char="§"/>
            </a:pPr>
            <a:r>
              <a:rPr lang="en-US" sz="3000" b="1" dirty="0" smtClean="0"/>
              <a:t>Staff has received comments from the adjacent neighbor at 390 Tuscarora objecting to the variance (especially the side yard)</a:t>
            </a:r>
          </a:p>
          <a:p>
            <a:pPr marL="342900" indent="-342900">
              <a:spcBef>
                <a:spcPct val="20000"/>
              </a:spcBef>
              <a:buFont typeface="Wingdings" pitchFamily="2" charset="2"/>
              <a:buChar char="§"/>
            </a:pPr>
            <a:r>
              <a:rPr lang="en-US" sz="3000" b="1" dirty="0" smtClean="0"/>
              <a:t>The comments were received on Monday </a:t>
            </a:r>
            <a:r>
              <a:rPr lang="en-US" sz="3000" b="1" dirty="0"/>
              <a:t>Jan. </a:t>
            </a:r>
            <a:r>
              <a:rPr lang="en-US" sz="3000" b="1" dirty="0" smtClean="0"/>
              <a:t>30</a:t>
            </a:r>
            <a:r>
              <a:rPr lang="en-US" sz="3000" b="1" baseline="30000" dirty="0" smtClean="0"/>
              <a:t>th</a:t>
            </a:r>
            <a:r>
              <a:rPr lang="en-US" sz="3000" b="1" dirty="0" smtClean="0"/>
              <a:t> – after distribution of the staff report </a:t>
            </a:r>
          </a:p>
          <a:p>
            <a:pPr marL="342900" indent="-342900">
              <a:spcBef>
                <a:spcPct val="20000"/>
              </a:spcBef>
              <a:buFont typeface="Wingdings" pitchFamily="2" charset="2"/>
              <a:buChar char="§"/>
            </a:pPr>
            <a:r>
              <a:rPr lang="en-US" sz="3000" b="1" dirty="0" smtClean="0"/>
              <a:t>Concerns include negative visual impacts, loss of privacy, maintenance and snow storage issues, safety, and alteration of drainage and slope stabilization rock walls</a:t>
            </a:r>
          </a:p>
          <a:p>
            <a:pPr marL="342900" indent="-342900">
              <a:spcBef>
                <a:spcPct val="20000"/>
              </a:spcBef>
              <a:buFont typeface="Wingdings" pitchFamily="2" charset="2"/>
              <a:buChar char="§"/>
            </a:pPr>
            <a:endParaRPr lang="en-US" sz="3000" b="1" dirty="0" smtClean="0"/>
          </a:p>
        </p:txBody>
      </p:sp>
    </p:spTree>
    <p:extLst>
      <p:ext uri="{BB962C8B-B14F-4D97-AF65-F5344CB8AC3E}">
        <p14:creationId xmlns:p14="http://schemas.microsoft.com/office/powerpoint/2010/main" val="151253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638443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Required Findings </a:t>
            </a:r>
            <a:endParaRPr lang="en-US" sz="3600" b="1" i="1" dirty="0">
              <a:solidFill>
                <a:schemeClr val="bg1"/>
              </a:solidFill>
            </a:endParaRPr>
          </a:p>
        </p:txBody>
      </p:sp>
      <p:sp>
        <p:nvSpPr>
          <p:cNvPr id="7" name="TextBox 6"/>
          <p:cNvSpPr txBox="1"/>
          <p:nvPr/>
        </p:nvSpPr>
        <p:spPr>
          <a:xfrm>
            <a:off x="376687" y="1371600"/>
            <a:ext cx="8382000" cy="3600986"/>
          </a:xfrm>
          <a:prstGeom prst="rect">
            <a:avLst/>
          </a:prstGeom>
          <a:noFill/>
        </p:spPr>
        <p:txBody>
          <a:bodyPr wrap="square" rtlCol="0">
            <a:spAutoFit/>
          </a:bodyPr>
          <a:lstStyle/>
          <a:p>
            <a:pPr marL="342900" lvl="0" indent="-342900">
              <a:spcBef>
                <a:spcPct val="20000"/>
              </a:spcBef>
              <a:buFont typeface="Wingdings" pitchFamily="2" charset="2"/>
              <a:buChar char="§"/>
            </a:pPr>
            <a:r>
              <a:rPr lang="en-US" sz="3200" b="1" dirty="0" smtClean="0">
                <a:solidFill>
                  <a:prstClr val="black"/>
                </a:solidFill>
              </a:rPr>
              <a:t>WCC </a:t>
            </a:r>
            <a:r>
              <a:rPr lang="en-US" sz="3200" b="1" dirty="0">
                <a:solidFill>
                  <a:prstClr val="black"/>
                </a:solidFill>
              </a:rPr>
              <a:t>Section </a:t>
            </a:r>
            <a:r>
              <a:rPr lang="en-US" sz="3200" b="1" dirty="0" smtClean="0">
                <a:solidFill>
                  <a:prstClr val="black"/>
                </a:solidFill>
              </a:rPr>
              <a:t>110.804.25, Variance Findings:</a:t>
            </a:r>
          </a:p>
          <a:p>
            <a:pPr marL="971550" lvl="1" indent="-514350">
              <a:spcBef>
                <a:spcPct val="20000"/>
              </a:spcBef>
              <a:buFont typeface="+mj-lt"/>
              <a:buAutoNum type="arabicPeriod"/>
            </a:pPr>
            <a:r>
              <a:rPr lang="en-US" sz="2800" b="1" i="1" dirty="0" smtClean="0">
                <a:solidFill>
                  <a:prstClr val="black"/>
                </a:solidFill>
              </a:rPr>
              <a:t>Special Circumstances (Exceptional narrowness, exceptional topography, exceptional situation)</a:t>
            </a:r>
          </a:p>
          <a:p>
            <a:pPr marL="971550" lvl="1" indent="-514350">
              <a:spcBef>
                <a:spcPct val="20000"/>
              </a:spcBef>
              <a:buFont typeface="+mj-lt"/>
              <a:buAutoNum type="arabicPeriod"/>
            </a:pPr>
            <a:r>
              <a:rPr lang="en-US" sz="2800" b="1" i="1" dirty="0" smtClean="0">
                <a:solidFill>
                  <a:prstClr val="black"/>
                </a:solidFill>
              </a:rPr>
              <a:t>No detriment</a:t>
            </a:r>
          </a:p>
          <a:p>
            <a:pPr marL="971550" lvl="1" indent="-514350">
              <a:spcBef>
                <a:spcPct val="20000"/>
              </a:spcBef>
              <a:buFont typeface="+mj-lt"/>
              <a:buAutoNum type="arabicPeriod"/>
            </a:pPr>
            <a:r>
              <a:rPr lang="en-US" sz="2800" b="1" i="1" dirty="0" smtClean="0">
                <a:solidFill>
                  <a:prstClr val="black"/>
                </a:solidFill>
              </a:rPr>
              <a:t>No special privileges</a:t>
            </a:r>
          </a:p>
          <a:p>
            <a:pPr marL="971550" lvl="1" indent="-514350">
              <a:spcBef>
                <a:spcPct val="20000"/>
              </a:spcBef>
              <a:buFont typeface="+mj-lt"/>
              <a:buAutoNum type="arabicPeriod"/>
            </a:pPr>
            <a:r>
              <a:rPr lang="en-US" sz="2800" b="1" i="1" dirty="0" smtClean="0">
                <a:solidFill>
                  <a:prstClr val="black"/>
                </a:solidFill>
              </a:rPr>
              <a:t>Use authorized</a:t>
            </a:r>
          </a:p>
          <a:p>
            <a:pPr marL="971550" lvl="1" indent="-514350">
              <a:spcBef>
                <a:spcPct val="20000"/>
              </a:spcBef>
              <a:buFont typeface="+mj-lt"/>
              <a:buAutoNum type="arabicPeriod"/>
            </a:pPr>
            <a:r>
              <a:rPr lang="en-US" sz="2800" b="1" i="1" dirty="0" smtClean="0">
                <a:solidFill>
                  <a:prstClr val="black"/>
                </a:solidFill>
              </a:rPr>
              <a:t>Effect </a:t>
            </a:r>
            <a:r>
              <a:rPr lang="en-US" sz="2800" b="1" i="1" dirty="0">
                <a:solidFill>
                  <a:prstClr val="black"/>
                </a:solidFill>
              </a:rPr>
              <a:t>on Military </a:t>
            </a:r>
            <a:r>
              <a:rPr lang="en-US" sz="2800" b="1" i="1" dirty="0" smtClean="0">
                <a:solidFill>
                  <a:prstClr val="black"/>
                </a:solidFill>
              </a:rPr>
              <a:t>Installation</a:t>
            </a:r>
            <a:endParaRPr lang="en-US" sz="2800" b="1" i="1" dirty="0">
              <a:solidFill>
                <a:prstClr val="black"/>
              </a:solidFill>
            </a:endParaRPr>
          </a:p>
        </p:txBody>
      </p:sp>
    </p:spTree>
    <p:extLst>
      <p:ext uri="{BB962C8B-B14F-4D97-AF65-F5344CB8AC3E}">
        <p14:creationId xmlns:p14="http://schemas.microsoft.com/office/powerpoint/2010/main" val="1768274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Required Findings </a:t>
            </a:r>
            <a:endParaRPr lang="en-US" sz="3600" b="1" i="1" dirty="0">
              <a:solidFill>
                <a:schemeClr val="bg1"/>
              </a:solidFill>
            </a:endParaRPr>
          </a:p>
        </p:txBody>
      </p:sp>
      <p:sp>
        <p:nvSpPr>
          <p:cNvPr id="7" name="TextBox 6"/>
          <p:cNvSpPr txBox="1"/>
          <p:nvPr/>
        </p:nvSpPr>
        <p:spPr>
          <a:xfrm>
            <a:off x="457198" y="1447800"/>
            <a:ext cx="8301487" cy="2160591"/>
          </a:xfrm>
          <a:prstGeom prst="rect">
            <a:avLst/>
          </a:prstGeom>
          <a:noFill/>
        </p:spPr>
        <p:txBody>
          <a:bodyPr wrap="square" rtlCol="0">
            <a:spAutoFit/>
          </a:bodyPr>
          <a:lstStyle/>
          <a:p>
            <a:pPr marL="342900" lvl="0" indent="-342900">
              <a:spcBef>
                <a:spcPct val="20000"/>
              </a:spcBef>
              <a:buFont typeface="Wingdings" pitchFamily="2" charset="2"/>
              <a:buChar char="§"/>
            </a:pPr>
            <a:r>
              <a:rPr lang="en-US" sz="3200" b="1" dirty="0">
                <a:solidFill>
                  <a:prstClr val="black"/>
                </a:solidFill>
              </a:rPr>
              <a:t>Staff analysis </a:t>
            </a:r>
            <a:r>
              <a:rPr lang="en-US" sz="3200" b="1" dirty="0" smtClean="0">
                <a:solidFill>
                  <a:prstClr val="black"/>
                </a:solidFill>
              </a:rPr>
              <a:t>is </a:t>
            </a:r>
            <a:r>
              <a:rPr lang="en-US" sz="3200" b="1" dirty="0">
                <a:solidFill>
                  <a:prstClr val="black"/>
                </a:solidFill>
              </a:rPr>
              <a:t>provided in the staff report starting on page 9</a:t>
            </a:r>
          </a:p>
          <a:p>
            <a:pPr marL="342900" lvl="0" indent="-342900">
              <a:spcBef>
                <a:spcPct val="20000"/>
              </a:spcBef>
              <a:buFont typeface="Wingdings" pitchFamily="2" charset="2"/>
              <a:buChar char="§"/>
            </a:pPr>
            <a:r>
              <a:rPr lang="en-US" sz="3200" b="1" dirty="0">
                <a:solidFill>
                  <a:prstClr val="black"/>
                </a:solidFill>
              </a:rPr>
              <a:t>Staff is able to make </a:t>
            </a:r>
            <a:r>
              <a:rPr lang="en-US" sz="3200" b="1" dirty="0" smtClean="0">
                <a:solidFill>
                  <a:prstClr val="black"/>
                </a:solidFill>
              </a:rPr>
              <a:t>all of </a:t>
            </a:r>
            <a:r>
              <a:rPr lang="en-US" sz="3200" b="1" dirty="0">
                <a:solidFill>
                  <a:prstClr val="black"/>
                </a:solidFill>
              </a:rPr>
              <a:t>the required </a:t>
            </a:r>
            <a:r>
              <a:rPr lang="en-US" sz="3200" b="1" dirty="0" smtClean="0">
                <a:solidFill>
                  <a:prstClr val="black"/>
                </a:solidFill>
              </a:rPr>
              <a:t>findings</a:t>
            </a:r>
            <a:endParaRPr lang="en-US" sz="3200" b="1" dirty="0">
              <a:solidFill>
                <a:prstClr val="black"/>
              </a:solidFill>
            </a:endParaRPr>
          </a:p>
        </p:txBody>
      </p:sp>
    </p:spTree>
    <p:extLst>
      <p:ext uri="{BB962C8B-B14F-4D97-AF65-F5344CB8AC3E}">
        <p14:creationId xmlns:p14="http://schemas.microsoft.com/office/powerpoint/2010/main" val="2513423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Staff Recommendation </a:t>
            </a:r>
            <a:endParaRPr lang="en-US" sz="3600" b="1" i="1" dirty="0">
              <a:solidFill>
                <a:schemeClr val="bg1"/>
              </a:solidFill>
            </a:endParaRPr>
          </a:p>
        </p:txBody>
      </p:sp>
      <p:sp>
        <p:nvSpPr>
          <p:cNvPr id="7" name="TextBox 6"/>
          <p:cNvSpPr txBox="1"/>
          <p:nvPr/>
        </p:nvSpPr>
        <p:spPr>
          <a:xfrm>
            <a:off x="445697" y="1981200"/>
            <a:ext cx="8301487" cy="2062103"/>
          </a:xfrm>
          <a:prstGeom prst="rect">
            <a:avLst/>
          </a:prstGeom>
          <a:noFill/>
        </p:spPr>
        <p:txBody>
          <a:bodyPr wrap="square" rtlCol="0">
            <a:spAutoFit/>
          </a:bodyPr>
          <a:lstStyle/>
          <a:p>
            <a:pPr>
              <a:spcBef>
                <a:spcPct val="20000"/>
              </a:spcBef>
            </a:pPr>
            <a:r>
              <a:rPr lang="en-US" sz="3200" b="1" dirty="0"/>
              <a:t>After a thorough analysis and review, </a:t>
            </a:r>
            <a:r>
              <a:rPr lang="en-US" sz="3200" b="1" dirty="0" smtClean="0"/>
              <a:t>Variance </a:t>
            </a:r>
            <a:r>
              <a:rPr lang="en-US" sz="3200" b="1" dirty="0"/>
              <a:t>Case Number </a:t>
            </a:r>
            <a:r>
              <a:rPr lang="en-US" sz="3200" b="1" dirty="0" smtClean="0"/>
              <a:t>WPVAR16-0001 for Meyer-</a:t>
            </a:r>
            <a:r>
              <a:rPr lang="en-US" sz="3200" b="1" dirty="0" err="1" smtClean="0"/>
              <a:t>McSherry</a:t>
            </a:r>
            <a:r>
              <a:rPr lang="en-US" sz="3200" b="1" dirty="0" smtClean="0"/>
              <a:t> </a:t>
            </a:r>
            <a:r>
              <a:rPr lang="en-US" sz="3200" b="1" dirty="0"/>
              <a:t>is being recommended for approval with conditions. </a:t>
            </a:r>
          </a:p>
        </p:txBody>
      </p:sp>
    </p:spTree>
    <p:extLst>
      <p:ext uri="{BB962C8B-B14F-4D97-AF65-F5344CB8AC3E}">
        <p14:creationId xmlns:p14="http://schemas.microsoft.com/office/powerpoint/2010/main" val="285626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9525"/>
            <a:ext cx="5299364" cy="6858000"/>
          </a:xfrm>
          <a:prstGeom prst="rect">
            <a:avLst/>
          </a:prstGeom>
        </p:spPr>
      </p:pic>
      <p:sp>
        <p:nvSpPr>
          <p:cNvPr id="4" name="Rectangle 3"/>
          <p:cNvSpPr/>
          <p:nvPr/>
        </p:nvSpPr>
        <p:spPr>
          <a:xfrm>
            <a:off x="152400" y="1219200"/>
            <a:ext cx="2178610" cy="769441"/>
          </a:xfrm>
          <a:prstGeom prst="rect">
            <a:avLst/>
          </a:prstGeom>
        </p:spPr>
        <p:txBody>
          <a:bodyPr wrap="none">
            <a:spAutoFit/>
          </a:bodyPr>
          <a:lstStyle/>
          <a:p>
            <a:r>
              <a:rPr lang="en-US" sz="2200" b="1" dirty="0" smtClean="0"/>
              <a:t>380 Tuscarora Rd</a:t>
            </a:r>
          </a:p>
          <a:p>
            <a:r>
              <a:rPr lang="en-US" sz="2200" b="1" dirty="0" smtClean="0"/>
              <a:t>Crystal Bay </a:t>
            </a:r>
            <a:endParaRPr lang="en-US" sz="2200" dirty="0"/>
          </a:p>
        </p:txBody>
      </p:sp>
    </p:spTree>
    <p:extLst>
      <p:ext uri="{BB962C8B-B14F-4D97-AF65-F5344CB8AC3E}">
        <p14:creationId xmlns:p14="http://schemas.microsoft.com/office/powerpoint/2010/main" val="989265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Possible Motion </a:t>
            </a:r>
            <a:endParaRPr lang="en-US" sz="3600" b="1" i="1" dirty="0">
              <a:solidFill>
                <a:schemeClr val="bg1"/>
              </a:solidFill>
            </a:endParaRPr>
          </a:p>
        </p:txBody>
      </p:sp>
      <p:sp>
        <p:nvSpPr>
          <p:cNvPr id="7" name="TextBox 6"/>
          <p:cNvSpPr txBox="1"/>
          <p:nvPr/>
        </p:nvSpPr>
        <p:spPr>
          <a:xfrm>
            <a:off x="445158" y="1219200"/>
            <a:ext cx="8479767" cy="3970318"/>
          </a:xfrm>
          <a:prstGeom prst="rect">
            <a:avLst/>
          </a:prstGeom>
          <a:noFill/>
        </p:spPr>
        <p:txBody>
          <a:bodyPr wrap="square" rtlCol="0">
            <a:spAutoFit/>
          </a:bodyPr>
          <a:lstStyle/>
          <a:p>
            <a:pPr>
              <a:spcBef>
                <a:spcPct val="20000"/>
              </a:spcBef>
            </a:pPr>
            <a:r>
              <a:rPr lang="en-US" sz="2800" b="1" dirty="0"/>
              <a:t>I move that, after considering the information contained within the staff report and the information received during the public hearing, the Washoe County Board of Adjustment approve, with the conditions included at Exhibit A</a:t>
            </a:r>
            <a:r>
              <a:rPr lang="en-US" sz="2800" b="1" dirty="0" smtClean="0"/>
              <a:t> </a:t>
            </a:r>
            <a:r>
              <a:rPr lang="en-US" sz="2800" b="1" dirty="0"/>
              <a:t>to the staff report for this item, </a:t>
            </a:r>
            <a:r>
              <a:rPr lang="en-US" sz="2800" b="1" dirty="0" smtClean="0"/>
              <a:t>Variance </a:t>
            </a:r>
            <a:r>
              <a:rPr lang="en-US" sz="2800" b="1" dirty="0"/>
              <a:t>Case Number </a:t>
            </a:r>
            <a:r>
              <a:rPr lang="en-US" sz="2800" b="1" dirty="0" smtClean="0"/>
              <a:t>WPVAR16-0001 </a:t>
            </a:r>
            <a:r>
              <a:rPr lang="en-US" sz="2800" b="1" dirty="0"/>
              <a:t>for </a:t>
            </a:r>
            <a:r>
              <a:rPr lang="en-US" sz="2800" b="1" dirty="0" smtClean="0"/>
              <a:t>Meyer-</a:t>
            </a:r>
            <a:r>
              <a:rPr lang="en-US" sz="2800" b="1" dirty="0" err="1" smtClean="0"/>
              <a:t>McSherry</a:t>
            </a:r>
            <a:r>
              <a:rPr lang="en-US" sz="2800" b="1" dirty="0" smtClean="0"/>
              <a:t>, </a:t>
            </a:r>
            <a:r>
              <a:rPr lang="en-US" sz="2800" b="1" dirty="0"/>
              <a:t>being able to make the findings required by Washoe County Code Section </a:t>
            </a:r>
            <a:r>
              <a:rPr lang="en-US" sz="2800" b="1" dirty="0" smtClean="0"/>
              <a:t>110.804.25 for </a:t>
            </a:r>
            <a:r>
              <a:rPr lang="en-US" sz="2800" b="1" dirty="0"/>
              <a:t>approval of </a:t>
            </a:r>
            <a:r>
              <a:rPr lang="en-US" sz="2800" b="1" dirty="0" smtClean="0"/>
              <a:t>Variances. </a:t>
            </a:r>
            <a:endParaRPr lang="en-US" sz="2800" b="1" dirty="0"/>
          </a:p>
        </p:txBody>
      </p:sp>
    </p:spTree>
    <p:extLst>
      <p:ext uri="{BB962C8B-B14F-4D97-AF65-F5344CB8AC3E}">
        <p14:creationId xmlns:p14="http://schemas.microsoft.com/office/powerpoint/2010/main" val="3306097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Appeal Process </a:t>
            </a:r>
            <a:endParaRPr lang="en-US" sz="3600" b="1" i="1" dirty="0">
              <a:solidFill>
                <a:schemeClr val="bg1"/>
              </a:solidFill>
            </a:endParaRPr>
          </a:p>
        </p:txBody>
      </p:sp>
      <p:sp>
        <p:nvSpPr>
          <p:cNvPr id="7" name="TextBox 6"/>
          <p:cNvSpPr txBox="1"/>
          <p:nvPr/>
        </p:nvSpPr>
        <p:spPr>
          <a:xfrm>
            <a:off x="445697" y="1066800"/>
            <a:ext cx="8393503" cy="4662815"/>
          </a:xfrm>
          <a:prstGeom prst="rect">
            <a:avLst/>
          </a:prstGeom>
          <a:noFill/>
        </p:spPr>
        <p:txBody>
          <a:bodyPr wrap="square" rtlCol="0">
            <a:spAutoFit/>
          </a:bodyPr>
          <a:lstStyle/>
          <a:p>
            <a:pPr>
              <a:spcBef>
                <a:spcPct val="20000"/>
              </a:spcBef>
            </a:pPr>
            <a:r>
              <a:rPr lang="en-US" sz="2700" b="1" dirty="0"/>
              <a:t>Board of Adjustment action will be effective 10 calendar days after the written decision is filed with the Secretary to the Board of Adjustment and mailed to the applicant, unless the action is appealed to the Washoe County Board of County Commissioners, in which case the outcome of the appeal shall be determined by the Washoe County Board of County Commissioners.  Any appeal must be filed in writing with the Planning and Development Division within 10 calendar days after the written decision is signed by and filed with the Secretary to the Board of Adjustment, and mailed to the applicant.  </a:t>
            </a:r>
          </a:p>
        </p:txBody>
      </p:sp>
    </p:spTree>
    <p:extLst>
      <p:ext uri="{BB962C8B-B14F-4D97-AF65-F5344CB8AC3E}">
        <p14:creationId xmlns:p14="http://schemas.microsoft.com/office/powerpoint/2010/main" val="2982807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57200" y="1175518"/>
            <a:ext cx="8305800" cy="4708981"/>
          </a:xfrm>
          <a:prstGeom prst="rect">
            <a:avLst/>
          </a:prstGeom>
          <a:noFill/>
        </p:spPr>
        <p:txBody>
          <a:bodyPr wrap="square" rtlCol="0">
            <a:spAutoFit/>
          </a:bodyPr>
          <a:lstStyle/>
          <a:p>
            <a:pPr marL="342900" indent="-342900">
              <a:spcBef>
                <a:spcPct val="20000"/>
              </a:spcBef>
              <a:buFont typeface="Wingdings" pitchFamily="2" charset="2"/>
              <a:buChar char="§"/>
            </a:pPr>
            <a:r>
              <a:rPr lang="en-US" sz="3000" b="1" dirty="0"/>
              <a:t>Subject property is zoned High Density Suburban – 20/5 foot front/side yard setbacks</a:t>
            </a:r>
          </a:p>
          <a:p>
            <a:pPr marL="342900" lvl="0" indent="-342900">
              <a:spcBef>
                <a:spcPct val="20000"/>
              </a:spcBef>
              <a:buFont typeface="Wingdings" pitchFamily="2" charset="2"/>
              <a:buChar char="§"/>
            </a:pPr>
            <a:r>
              <a:rPr lang="en-US" sz="3000" b="1" dirty="0"/>
              <a:t>R</a:t>
            </a:r>
            <a:r>
              <a:rPr lang="en-US" sz="3000" b="1" dirty="0" smtClean="0"/>
              <a:t>equesting </a:t>
            </a:r>
            <a:r>
              <a:rPr lang="en-US" sz="3000" b="1" dirty="0"/>
              <a:t>a </a:t>
            </a:r>
            <a:r>
              <a:rPr lang="en-US" sz="3000" b="1" dirty="0" smtClean="0"/>
              <a:t>reduction of the </a:t>
            </a:r>
            <a:r>
              <a:rPr lang="en-US" sz="3000" b="1" dirty="0"/>
              <a:t>front yard setback from 20 feet to 7.1 </a:t>
            </a:r>
            <a:r>
              <a:rPr lang="en-US" sz="3000" b="1" dirty="0" smtClean="0"/>
              <a:t>feet; and</a:t>
            </a:r>
          </a:p>
          <a:p>
            <a:pPr marL="342900" lvl="0" indent="-342900">
              <a:spcBef>
                <a:spcPct val="20000"/>
              </a:spcBef>
              <a:buFont typeface="Wingdings" pitchFamily="2" charset="2"/>
              <a:buChar char="§"/>
            </a:pPr>
            <a:r>
              <a:rPr lang="en-US" sz="3000" b="1" dirty="0" smtClean="0"/>
              <a:t>Reduction of side </a:t>
            </a:r>
            <a:r>
              <a:rPr lang="en-US" sz="3000" b="1" dirty="0"/>
              <a:t>yard setback from </a:t>
            </a:r>
            <a:r>
              <a:rPr lang="en-US" sz="3000" b="1" dirty="0" smtClean="0"/>
              <a:t>5 to </a:t>
            </a:r>
            <a:r>
              <a:rPr lang="en-US" sz="3000" b="1" dirty="0"/>
              <a:t>3.5 </a:t>
            </a:r>
            <a:r>
              <a:rPr lang="en-US" sz="3000" b="1" dirty="0" smtClean="0"/>
              <a:t>feet</a:t>
            </a:r>
          </a:p>
          <a:p>
            <a:pPr marL="342900" lvl="0" indent="-342900">
              <a:spcBef>
                <a:spcPct val="20000"/>
              </a:spcBef>
              <a:buFont typeface="Wingdings" pitchFamily="2" charset="2"/>
              <a:buChar char="§"/>
            </a:pPr>
            <a:r>
              <a:rPr lang="en-US" sz="3000" b="1" dirty="0" smtClean="0"/>
              <a:t>Allow construction </a:t>
            </a:r>
            <a:r>
              <a:rPr lang="en-US" sz="3000" b="1" dirty="0"/>
              <a:t>of a garage and an associated hallway/bridge connection to the existing </a:t>
            </a:r>
            <a:r>
              <a:rPr lang="en-US" sz="3000" b="1" dirty="0" smtClean="0"/>
              <a:t>house</a:t>
            </a:r>
          </a:p>
          <a:p>
            <a:pPr marL="342900" lvl="0" indent="-342900">
              <a:spcBef>
                <a:spcPct val="20000"/>
              </a:spcBef>
              <a:buFont typeface="Wingdings" pitchFamily="2" charset="2"/>
              <a:buChar char="§"/>
            </a:pPr>
            <a:r>
              <a:rPr lang="en-US" sz="3000" b="1" dirty="0" smtClean="0"/>
              <a:t>Existing parking pad is partially in the ROW</a:t>
            </a:r>
          </a:p>
          <a:p>
            <a:pPr marL="342900" lvl="0" indent="-342900">
              <a:spcBef>
                <a:spcPct val="20000"/>
              </a:spcBef>
              <a:buFont typeface="Wingdings" pitchFamily="2" charset="2"/>
              <a:buChar char="§"/>
            </a:pPr>
            <a:endParaRPr lang="en-US" sz="3000" b="1" dirty="0"/>
          </a:p>
        </p:txBody>
      </p:sp>
    </p:spTree>
    <p:extLst>
      <p:ext uri="{BB962C8B-B14F-4D97-AF65-F5344CB8AC3E}">
        <p14:creationId xmlns:p14="http://schemas.microsoft.com/office/powerpoint/2010/main" val="369951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pic>
        <p:nvPicPr>
          <p:cNvPr id="5" name="Picture 4"/>
          <p:cNvPicPr/>
          <p:nvPr/>
        </p:nvPicPr>
        <p:blipFill>
          <a:blip r:embed="rId2"/>
          <a:stretch>
            <a:fillRect/>
          </a:stretch>
        </p:blipFill>
        <p:spPr>
          <a:xfrm>
            <a:off x="609600" y="1600200"/>
            <a:ext cx="8001000" cy="3505200"/>
          </a:xfrm>
          <a:prstGeom prst="rect">
            <a:avLst/>
          </a:prstGeom>
          <a:ln w="12700">
            <a:solidFill>
              <a:schemeClr val="accent1"/>
            </a:solidFill>
          </a:ln>
        </p:spPr>
      </p:pic>
    </p:spTree>
    <p:extLst>
      <p:ext uri="{BB962C8B-B14F-4D97-AF65-F5344CB8AC3E}">
        <p14:creationId xmlns:p14="http://schemas.microsoft.com/office/powerpoint/2010/main" val="2218137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232" y="921841"/>
            <a:ext cx="7264300" cy="5021759"/>
          </a:xfrm>
          <a:prstGeom prst="rect">
            <a:avLst/>
          </a:prstGeom>
        </p:spPr>
      </p:pic>
    </p:spTree>
    <p:extLst>
      <p:ext uri="{BB962C8B-B14F-4D97-AF65-F5344CB8AC3E}">
        <p14:creationId xmlns:p14="http://schemas.microsoft.com/office/powerpoint/2010/main" val="3591681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6477000" cy="769441"/>
          </a:xfrm>
          <a:prstGeom prst="rect">
            <a:avLst/>
          </a:prstGeom>
          <a:noFill/>
        </p:spPr>
        <p:txBody>
          <a:bodyPr wrap="square" rtlCol="0">
            <a:spAutoFit/>
          </a:bodyPr>
          <a:lstStyle/>
          <a:p>
            <a:r>
              <a:rPr lang="en-US" sz="4400" b="1" dirty="0" smtClean="0">
                <a:solidFill>
                  <a:schemeClr val="bg1"/>
                </a:solidFill>
              </a:rPr>
              <a:t>Existing Site Plan</a:t>
            </a:r>
            <a:endParaRPr lang="en-US" sz="4400" b="1" dirty="0">
              <a:solidFill>
                <a:schemeClr val="bg1"/>
              </a:solidFill>
            </a:endParaRPr>
          </a:p>
        </p:txBody>
      </p:sp>
      <p:pic>
        <p:nvPicPr>
          <p:cNvPr id="7" name="Picture 6"/>
          <p:cNvPicPr/>
          <p:nvPr/>
        </p:nvPicPr>
        <p:blipFill>
          <a:blip r:embed="rId2"/>
          <a:stretch>
            <a:fillRect/>
          </a:stretch>
        </p:blipFill>
        <p:spPr>
          <a:xfrm>
            <a:off x="990600" y="990600"/>
            <a:ext cx="7239000" cy="4953000"/>
          </a:xfrm>
          <a:prstGeom prst="rect">
            <a:avLst/>
          </a:prstGeom>
          <a:ln w="12700">
            <a:solidFill>
              <a:schemeClr val="accent1"/>
            </a:solidFill>
          </a:ln>
        </p:spPr>
      </p:pic>
    </p:spTree>
    <p:extLst>
      <p:ext uri="{BB962C8B-B14F-4D97-AF65-F5344CB8AC3E}">
        <p14:creationId xmlns:p14="http://schemas.microsoft.com/office/powerpoint/2010/main" val="1712922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6477000" cy="769441"/>
          </a:xfrm>
          <a:prstGeom prst="rect">
            <a:avLst/>
          </a:prstGeom>
          <a:noFill/>
        </p:spPr>
        <p:txBody>
          <a:bodyPr wrap="square" rtlCol="0">
            <a:spAutoFit/>
          </a:bodyPr>
          <a:lstStyle/>
          <a:p>
            <a:r>
              <a:rPr lang="en-US" sz="4400" b="1" dirty="0" smtClean="0">
                <a:solidFill>
                  <a:schemeClr val="bg1"/>
                </a:solidFill>
              </a:rPr>
              <a:t>Proposed Site Plan</a:t>
            </a:r>
            <a:endParaRPr lang="en-US" sz="4400" b="1" dirty="0">
              <a:solidFill>
                <a:schemeClr val="bg1"/>
              </a:solidFill>
            </a:endParaRPr>
          </a:p>
        </p:txBody>
      </p:sp>
      <p:pic>
        <p:nvPicPr>
          <p:cNvPr id="5" name="Picture 4"/>
          <p:cNvPicPr/>
          <p:nvPr/>
        </p:nvPicPr>
        <p:blipFill>
          <a:blip r:embed="rId2"/>
          <a:stretch>
            <a:fillRect/>
          </a:stretch>
        </p:blipFill>
        <p:spPr>
          <a:xfrm>
            <a:off x="914400" y="990600"/>
            <a:ext cx="7315200" cy="4876800"/>
          </a:xfrm>
          <a:prstGeom prst="rect">
            <a:avLst/>
          </a:prstGeom>
          <a:ln w="12700">
            <a:solidFill>
              <a:schemeClr val="accent1"/>
            </a:solidFill>
          </a:ln>
        </p:spPr>
      </p:pic>
      <p:sp>
        <p:nvSpPr>
          <p:cNvPr id="2" name="Freeform 1"/>
          <p:cNvSpPr/>
          <p:nvPr/>
        </p:nvSpPr>
        <p:spPr>
          <a:xfrm>
            <a:off x="3054350" y="2279650"/>
            <a:ext cx="3048000" cy="2667000"/>
          </a:xfrm>
          <a:custGeom>
            <a:avLst/>
            <a:gdLst>
              <a:gd name="connsiteX0" fmla="*/ 0 w 3048000"/>
              <a:gd name="connsiteY0" fmla="*/ 0 h 2667000"/>
              <a:gd name="connsiteX1" fmla="*/ 2025650 w 3048000"/>
              <a:gd name="connsiteY1" fmla="*/ 6350 h 2667000"/>
              <a:gd name="connsiteX2" fmla="*/ 3048000 w 3048000"/>
              <a:gd name="connsiteY2" fmla="*/ 2393950 h 2667000"/>
              <a:gd name="connsiteX3" fmla="*/ 850900 w 3048000"/>
              <a:gd name="connsiteY3" fmla="*/ 2667000 h 2667000"/>
              <a:gd name="connsiteX4" fmla="*/ 0 w 3048000"/>
              <a:gd name="connsiteY4" fmla="*/ 0 h 26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2667000">
                <a:moveTo>
                  <a:pt x="0" y="0"/>
                </a:moveTo>
                <a:lnTo>
                  <a:pt x="2025650" y="6350"/>
                </a:lnTo>
                <a:lnTo>
                  <a:pt x="3048000" y="2393950"/>
                </a:lnTo>
                <a:lnTo>
                  <a:pt x="850900" y="2667000"/>
                </a:lnTo>
                <a:lnTo>
                  <a:pt x="0" y="0"/>
                </a:ln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882900" y="3384550"/>
            <a:ext cx="1466850" cy="1504950"/>
          </a:xfrm>
          <a:custGeom>
            <a:avLst/>
            <a:gdLst>
              <a:gd name="connsiteX0" fmla="*/ 0 w 1466850"/>
              <a:gd name="connsiteY0" fmla="*/ 349250 h 1504950"/>
              <a:gd name="connsiteX1" fmla="*/ 1238250 w 1466850"/>
              <a:gd name="connsiteY1" fmla="*/ 0 h 1504950"/>
              <a:gd name="connsiteX2" fmla="*/ 1466850 w 1466850"/>
              <a:gd name="connsiteY2" fmla="*/ 939800 h 1504950"/>
              <a:gd name="connsiteX3" fmla="*/ 476250 w 1466850"/>
              <a:gd name="connsiteY3" fmla="*/ 1263650 h 1504950"/>
              <a:gd name="connsiteX4" fmla="*/ 501650 w 1466850"/>
              <a:gd name="connsiteY4" fmla="*/ 1428750 h 1504950"/>
              <a:gd name="connsiteX5" fmla="*/ 285750 w 1466850"/>
              <a:gd name="connsiteY5" fmla="*/ 1504950 h 1504950"/>
              <a:gd name="connsiteX6" fmla="*/ 0 w 1466850"/>
              <a:gd name="connsiteY6" fmla="*/ 34925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6850" h="1504950">
                <a:moveTo>
                  <a:pt x="0" y="349250"/>
                </a:moveTo>
                <a:lnTo>
                  <a:pt x="1238250" y="0"/>
                </a:lnTo>
                <a:lnTo>
                  <a:pt x="1466850" y="939800"/>
                </a:lnTo>
                <a:lnTo>
                  <a:pt x="476250" y="1263650"/>
                </a:lnTo>
                <a:lnTo>
                  <a:pt x="501650" y="1428750"/>
                </a:lnTo>
                <a:lnTo>
                  <a:pt x="285750" y="1504950"/>
                </a:lnTo>
                <a:lnTo>
                  <a:pt x="0" y="349250"/>
                </a:lnTo>
                <a:close/>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197100" y="2070100"/>
            <a:ext cx="4787900" cy="3162300"/>
          </a:xfrm>
          <a:custGeom>
            <a:avLst/>
            <a:gdLst>
              <a:gd name="connsiteX0" fmla="*/ 0 w 4787900"/>
              <a:gd name="connsiteY0" fmla="*/ 0 h 3162300"/>
              <a:gd name="connsiteX1" fmla="*/ 3632200 w 4787900"/>
              <a:gd name="connsiteY1" fmla="*/ 0 h 3162300"/>
              <a:gd name="connsiteX2" fmla="*/ 4787900 w 4787900"/>
              <a:gd name="connsiteY2" fmla="*/ 2705100 h 3162300"/>
              <a:gd name="connsiteX3" fmla="*/ 977900 w 4787900"/>
              <a:gd name="connsiteY3" fmla="*/ 3162300 h 3162300"/>
              <a:gd name="connsiteX4" fmla="*/ 971550 w 4787900"/>
              <a:gd name="connsiteY4" fmla="*/ 3054350 h 3162300"/>
              <a:gd name="connsiteX5" fmla="*/ 584200 w 4787900"/>
              <a:gd name="connsiteY5" fmla="*/ 1841500 h 3162300"/>
              <a:gd name="connsiteX6" fmla="*/ 279400 w 4787900"/>
              <a:gd name="connsiteY6" fmla="*/ 857250 h 3162300"/>
              <a:gd name="connsiteX7" fmla="*/ 0 w 4787900"/>
              <a:gd name="connsiteY7"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7900" h="3162300">
                <a:moveTo>
                  <a:pt x="0" y="0"/>
                </a:moveTo>
                <a:lnTo>
                  <a:pt x="3632200" y="0"/>
                </a:lnTo>
                <a:lnTo>
                  <a:pt x="4787900" y="2705100"/>
                </a:lnTo>
                <a:lnTo>
                  <a:pt x="977900" y="3162300"/>
                </a:lnTo>
                <a:lnTo>
                  <a:pt x="971550" y="3054350"/>
                </a:lnTo>
                <a:lnTo>
                  <a:pt x="584200" y="1841500"/>
                </a:lnTo>
                <a:lnTo>
                  <a:pt x="279400" y="857250"/>
                </a:lnTo>
                <a:lnTo>
                  <a:pt x="0" y="0"/>
                </a:lnTo>
                <a:close/>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686050" y="2197100"/>
            <a:ext cx="939800" cy="1454150"/>
          </a:xfrm>
          <a:custGeom>
            <a:avLst/>
            <a:gdLst>
              <a:gd name="connsiteX0" fmla="*/ 0 w 939800"/>
              <a:gd name="connsiteY0" fmla="*/ 0 h 1454150"/>
              <a:gd name="connsiteX1" fmla="*/ 12700 w 939800"/>
              <a:gd name="connsiteY1" fmla="*/ 596900 h 1454150"/>
              <a:gd name="connsiteX2" fmla="*/ 412750 w 939800"/>
              <a:gd name="connsiteY2" fmla="*/ 596900 h 1454150"/>
              <a:gd name="connsiteX3" fmla="*/ 431800 w 939800"/>
              <a:gd name="connsiteY3" fmla="*/ 1454150 h 1454150"/>
              <a:gd name="connsiteX4" fmla="*/ 838200 w 939800"/>
              <a:gd name="connsiteY4" fmla="*/ 1327150 h 1454150"/>
              <a:gd name="connsiteX5" fmla="*/ 838200 w 939800"/>
              <a:gd name="connsiteY5" fmla="*/ 603250 h 1454150"/>
              <a:gd name="connsiteX6" fmla="*/ 939800 w 939800"/>
              <a:gd name="connsiteY6" fmla="*/ 603250 h 1454150"/>
              <a:gd name="connsiteX7" fmla="*/ 914400 w 939800"/>
              <a:gd name="connsiteY7" fmla="*/ 19050 h 1454150"/>
              <a:gd name="connsiteX8" fmla="*/ 0 w 939800"/>
              <a:gd name="connsiteY8" fmla="*/ 0 h 145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800" h="1454150">
                <a:moveTo>
                  <a:pt x="0" y="0"/>
                </a:moveTo>
                <a:lnTo>
                  <a:pt x="12700" y="596900"/>
                </a:lnTo>
                <a:lnTo>
                  <a:pt x="412750" y="596900"/>
                </a:lnTo>
                <a:lnTo>
                  <a:pt x="431800" y="1454150"/>
                </a:lnTo>
                <a:lnTo>
                  <a:pt x="838200" y="1327150"/>
                </a:lnTo>
                <a:lnTo>
                  <a:pt x="838200" y="603250"/>
                </a:lnTo>
                <a:lnTo>
                  <a:pt x="939800" y="603250"/>
                </a:lnTo>
                <a:lnTo>
                  <a:pt x="914400" y="19050"/>
                </a:lnTo>
                <a:lnTo>
                  <a:pt x="0" y="0"/>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470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6477000" cy="769441"/>
          </a:xfrm>
          <a:prstGeom prst="rect">
            <a:avLst/>
          </a:prstGeom>
          <a:noFill/>
        </p:spPr>
        <p:txBody>
          <a:bodyPr wrap="square" rtlCol="0">
            <a:spAutoFit/>
          </a:bodyPr>
          <a:lstStyle/>
          <a:p>
            <a:r>
              <a:rPr lang="en-US" sz="4400" b="1" dirty="0" smtClean="0">
                <a:solidFill>
                  <a:schemeClr val="bg1"/>
                </a:solidFill>
              </a:rPr>
              <a:t>Elevations</a:t>
            </a:r>
            <a:endParaRPr lang="en-US" sz="4400" b="1" dirty="0">
              <a:solidFill>
                <a:schemeClr val="bg1"/>
              </a:solidFill>
            </a:endParaRPr>
          </a:p>
        </p:txBody>
      </p:sp>
      <p:pic>
        <p:nvPicPr>
          <p:cNvPr id="5" name="Picture 4"/>
          <p:cNvPicPr>
            <a:picLocks noChangeAspect="1"/>
          </p:cNvPicPr>
          <p:nvPr/>
        </p:nvPicPr>
        <p:blipFill>
          <a:blip r:embed="rId2"/>
          <a:stretch>
            <a:fillRect/>
          </a:stretch>
        </p:blipFill>
        <p:spPr>
          <a:xfrm>
            <a:off x="1456267" y="955708"/>
            <a:ext cx="6736504" cy="2168492"/>
          </a:xfrm>
          <a:prstGeom prst="rect">
            <a:avLst/>
          </a:prstGeom>
          <a:ln w="12700">
            <a:solidFill>
              <a:schemeClr val="accent1"/>
            </a:solidFill>
          </a:ln>
        </p:spPr>
      </p:pic>
      <p:pic>
        <p:nvPicPr>
          <p:cNvPr id="6" name="Picture 5"/>
          <p:cNvPicPr>
            <a:picLocks noChangeAspect="1"/>
          </p:cNvPicPr>
          <p:nvPr/>
        </p:nvPicPr>
        <p:blipFill>
          <a:blip r:embed="rId3"/>
          <a:stretch>
            <a:fillRect/>
          </a:stretch>
        </p:blipFill>
        <p:spPr>
          <a:xfrm>
            <a:off x="1456267" y="3200399"/>
            <a:ext cx="6736504" cy="2762255"/>
          </a:xfrm>
          <a:prstGeom prst="rect">
            <a:avLst/>
          </a:prstGeom>
          <a:ln w="12700">
            <a:solidFill>
              <a:schemeClr val="accent1"/>
            </a:solidFill>
          </a:ln>
        </p:spPr>
      </p:pic>
    </p:spTree>
    <p:extLst>
      <p:ext uri="{BB962C8B-B14F-4D97-AF65-F5344CB8AC3E}">
        <p14:creationId xmlns:p14="http://schemas.microsoft.com/office/powerpoint/2010/main" val="3343320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6477000" cy="769441"/>
          </a:xfrm>
          <a:prstGeom prst="rect">
            <a:avLst/>
          </a:prstGeom>
          <a:noFill/>
        </p:spPr>
        <p:txBody>
          <a:bodyPr wrap="square" rtlCol="0">
            <a:spAutoFit/>
          </a:bodyPr>
          <a:lstStyle/>
          <a:p>
            <a:r>
              <a:rPr lang="en-US" sz="4400" b="1" dirty="0" smtClean="0">
                <a:solidFill>
                  <a:schemeClr val="bg1"/>
                </a:solidFill>
              </a:rPr>
              <a:t>Elevations</a:t>
            </a:r>
            <a:endParaRPr lang="en-US" sz="4400" b="1" dirty="0">
              <a:solidFill>
                <a:schemeClr val="bg1"/>
              </a:solidFill>
            </a:endParaRPr>
          </a:p>
        </p:txBody>
      </p:sp>
      <p:pic>
        <p:nvPicPr>
          <p:cNvPr id="7" name="Picture 6"/>
          <p:cNvPicPr>
            <a:picLocks noChangeAspect="1"/>
          </p:cNvPicPr>
          <p:nvPr/>
        </p:nvPicPr>
        <p:blipFill>
          <a:blip r:embed="rId2"/>
          <a:stretch>
            <a:fillRect/>
          </a:stretch>
        </p:blipFill>
        <p:spPr>
          <a:xfrm>
            <a:off x="458612" y="1295400"/>
            <a:ext cx="8373683" cy="4343400"/>
          </a:xfrm>
          <a:prstGeom prst="rect">
            <a:avLst/>
          </a:prstGeom>
          <a:ln w="12700">
            <a:solidFill>
              <a:schemeClr val="accent1"/>
            </a:solidFill>
          </a:ln>
        </p:spPr>
      </p:pic>
    </p:spTree>
    <p:extLst>
      <p:ext uri="{BB962C8B-B14F-4D97-AF65-F5344CB8AC3E}">
        <p14:creationId xmlns:p14="http://schemas.microsoft.com/office/powerpoint/2010/main" val="1445443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purl.org/dc/elements/1.1/"/>
    <ds:schemaRef ds:uri="http://purl.org/dc/dcmitype/"/>
    <ds:schemaRef ds:uri="http://schemas.microsoft.com/sharepoint/v3"/>
    <ds:schemaRef ds:uri="http://schemas.microsoft.com/office/2006/metadata/properties"/>
    <ds:schemaRef ds:uri="http://www.w3.org/XML/1998/namespace"/>
    <ds:schemaRef ds:uri="http://schemas.openxmlformats.org/package/2006/metadata/core-properties"/>
    <ds:schemaRef ds:uri="a94d8b85-37e1-4d17-8d55-8b7d207932bb"/>
    <ds:schemaRef ds:uri="http://schemas.microsoft.com/office/2006/documentManagement/types"/>
    <ds:schemaRef ds:uri="http://purl.org/dc/terms/"/>
    <ds:schemaRef ds:uri="http://schemas.microsoft.com/office/infopath/2007/PartnerControls"/>
    <ds:schemaRef ds:uri="http://schemas.microsoft.com/sharepoint/v3/fields"/>
    <ds:schemaRef ds:uri="CEA9126C-A9B1-4F4A-855C-DD0F845697D2"/>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1842</TotalTime>
  <Words>647</Words>
  <Application>Microsoft Office PowerPoint</Application>
  <PresentationFormat>On-screen Show (4:3)</PresentationFormat>
  <Paragraphs>71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PowerPoint_Template_2015</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Giesinger, Chad</cp:lastModifiedBy>
  <cp:revision>102</cp:revision>
  <cp:lastPrinted>2014-10-07T22:54:33Z</cp:lastPrinted>
  <dcterms:created xsi:type="dcterms:W3CDTF">2015-09-25T21:46:02Z</dcterms:created>
  <dcterms:modified xsi:type="dcterms:W3CDTF">2017-02-02T18:55:59Z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